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57" r:id="rId9"/>
    <p:sldId id="2356" r:id="rId10"/>
    <p:sldId id="2305" r:id="rId11"/>
    <p:sldId id="2317" r:id="rId12"/>
    <p:sldId id="2347" r:id="rId13"/>
    <p:sldId id="2299" r:id="rId14"/>
    <p:sldId id="2329" r:id="rId15"/>
    <p:sldId id="2337" r:id="rId16"/>
    <p:sldId id="2338" r:id="rId17"/>
    <p:sldId id="2358" r:id="rId18"/>
    <p:sldId id="2359" r:id="rId19"/>
    <p:sldId id="2339" r:id="rId20"/>
    <p:sldId id="2340" r:id="rId21"/>
    <p:sldId id="2360" r:id="rId22"/>
    <p:sldId id="2362" r:id="rId23"/>
    <p:sldId id="2341" r:id="rId24"/>
    <p:sldId id="2342" r:id="rId25"/>
    <p:sldId id="2363" r:id="rId26"/>
    <p:sldId id="2364" r:id="rId27"/>
    <p:sldId id="2343" r:id="rId28"/>
    <p:sldId id="2344" r:id="rId29"/>
    <p:sldId id="2365" r:id="rId30"/>
    <p:sldId id="2345" r:id="rId31"/>
    <p:sldId id="2346" r:id="rId32"/>
    <p:sldId id="2366" r:id="rId33"/>
    <p:sldId id="2307" r:id="rId34"/>
    <p:sldId id="2330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4EBEA"/>
    <a:srgbClr val="1D1D1A"/>
    <a:srgbClr val="C00000"/>
    <a:srgbClr val="221815"/>
    <a:srgbClr val="FFFF00"/>
    <a:srgbClr val="FFFFFF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  <p:sldLayoutId id="2147483975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290" y="367253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12" y="367253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2306" y="1474595"/>
            <a:ext cx="9630644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</a:pPr>
            <a:r>
              <a:rPr lang="zh-CN" altLang="en-US" sz="9600" b="1" spc="500" dirty="0"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大模型内容介绍</a:t>
            </a:r>
            <a:endParaRPr lang="en-US" altLang="zh-CN" sz="9600" b="1" spc="500" dirty="0"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rgbClr val="1D1D1A"/>
                </a:solidFill>
              </a:rPr>
              <a:t>5.</a:t>
            </a:r>
            <a:r>
              <a:rPr kumimoji="1" lang="zh-CN" altLang="en-US" sz="1400" b="1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5411764" y="2083919"/>
            <a:ext cx="2352763" cy="2286062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352763"/>
                      <a:gd name="connsiteY0" fmla="*/ 0 h 2286062"/>
                      <a:gd name="connsiteX1" fmla="*/ 541135 w 2352763"/>
                      <a:gd name="connsiteY1" fmla="*/ 0 h 2286062"/>
                      <a:gd name="connsiteX2" fmla="*/ 1082271 w 2352763"/>
                      <a:gd name="connsiteY2" fmla="*/ 0 h 2286062"/>
                      <a:gd name="connsiteX3" fmla="*/ 1717517 w 2352763"/>
                      <a:gd name="connsiteY3" fmla="*/ 0 h 2286062"/>
                      <a:gd name="connsiteX4" fmla="*/ 2352763 w 2352763"/>
                      <a:gd name="connsiteY4" fmla="*/ 0 h 2286062"/>
                      <a:gd name="connsiteX5" fmla="*/ 2352763 w 2352763"/>
                      <a:gd name="connsiteY5" fmla="*/ 502934 h 2286062"/>
                      <a:gd name="connsiteX6" fmla="*/ 2352763 w 2352763"/>
                      <a:gd name="connsiteY6" fmla="*/ 1005867 h 2286062"/>
                      <a:gd name="connsiteX7" fmla="*/ 2352763 w 2352763"/>
                      <a:gd name="connsiteY7" fmla="*/ 1577383 h 2286062"/>
                      <a:gd name="connsiteX8" fmla="*/ 2352763 w 2352763"/>
                      <a:gd name="connsiteY8" fmla="*/ 2286062 h 2286062"/>
                      <a:gd name="connsiteX9" fmla="*/ 1788100 w 2352763"/>
                      <a:gd name="connsiteY9" fmla="*/ 2286062 h 2286062"/>
                      <a:gd name="connsiteX10" fmla="*/ 1199909 w 2352763"/>
                      <a:gd name="connsiteY10" fmla="*/ 2286062 h 2286062"/>
                      <a:gd name="connsiteX11" fmla="*/ 588191 w 2352763"/>
                      <a:gd name="connsiteY11" fmla="*/ 2286062 h 2286062"/>
                      <a:gd name="connsiteX12" fmla="*/ 0 w 2352763"/>
                      <a:gd name="connsiteY12" fmla="*/ 2286062 h 2286062"/>
                      <a:gd name="connsiteX13" fmla="*/ 0 w 2352763"/>
                      <a:gd name="connsiteY13" fmla="*/ 1691686 h 2286062"/>
                      <a:gd name="connsiteX14" fmla="*/ 0 w 2352763"/>
                      <a:gd name="connsiteY14" fmla="*/ 1120170 h 2286062"/>
                      <a:gd name="connsiteX15" fmla="*/ 0 w 2352763"/>
                      <a:gd name="connsiteY15" fmla="*/ 571516 h 2286062"/>
                      <a:gd name="connsiteX16" fmla="*/ 0 w 2352763"/>
                      <a:gd name="connsiteY16" fmla="*/ 0 h 228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352763" h="2286062" extrusionOk="0">
                        <a:moveTo>
                          <a:pt x="0" y="0"/>
                        </a:moveTo>
                        <a:cubicBezTo>
                          <a:pt x="169717" y="16217"/>
                          <a:pt x="377097" y="-12171"/>
                          <a:pt x="541135" y="0"/>
                        </a:cubicBezTo>
                        <a:cubicBezTo>
                          <a:pt x="705173" y="12171"/>
                          <a:pt x="915251" y="17823"/>
                          <a:pt x="1082271" y="0"/>
                        </a:cubicBezTo>
                        <a:cubicBezTo>
                          <a:pt x="1249291" y="-17823"/>
                          <a:pt x="1486250" y="-20501"/>
                          <a:pt x="1717517" y="0"/>
                        </a:cubicBezTo>
                        <a:cubicBezTo>
                          <a:pt x="1948784" y="20501"/>
                          <a:pt x="2077400" y="-18901"/>
                          <a:pt x="2352763" y="0"/>
                        </a:cubicBezTo>
                        <a:cubicBezTo>
                          <a:pt x="2329045" y="166395"/>
                          <a:pt x="2335924" y="387621"/>
                          <a:pt x="2352763" y="502934"/>
                        </a:cubicBezTo>
                        <a:cubicBezTo>
                          <a:pt x="2369602" y="618247"/>
                          <a:pt x="2348777" y="766459"/>
                          <a:pt x="2352763" y="1005867"/>
                        </a:cubicBezTo>
                        <a:cubicBezTo>
                          <a:pt x="2356749" y="1245275"/>
                          <a:pt x="2342780" y="1300302"/>
                          <a:pt x="2352763" y="1577383"/>
                        </a:cubicBezTo>
                        <a:cubicBezTo>
                          <a:pt x="2362746" y="1854464"/>
                          <a:pt x="2342505" y="1998556"/>
                          <a:pt x="2352763" y="2286062"/>
                        </a:cubicBezTo>
                        <a:cubicBezTo>
                          <a:pt x="2098178" y="2309300"/>
                          <a:pt x="1941954" y="2278618"/>
                          <a:pt x="1788100" y="2286062"/>
                        </a:cubicBezTo>
                        <a:cubicBezTo>
                          <a:pt x="1634246" y="2293506"/>
                          <a:pt x="1409420" y="2257574"/>
                          <a:pt x="1199909" y="2286062"/>
                        </a:cubicBezTo>
                        <a:cubicBezTo>
                          <a:pt x="990398" y="2314550"/>
                          <a:pt x="880490" y="2279127"/>
                          <a:pt x="588191" y="2286062"/>
                        </a:cubicBezTo>
                        <a:cubicBezTo>
                          <a:pt x="295892" y="2292997"/>
                          <a:pt x="211758" y="2284630"/>
                          <a:pt x="0" y="2286062"/>
                        </a:cubicBezTo>
                        <a:cubicBezTo>
                          <a:pt x="12705" y="2008945"/>
                          <a:pt x="-1678" y="1869398"/>
                          <a:pt x="0" y="1691686"/>
                        </a:cubicBezTo>
                        <a:cubicBezTo>
                          <a:pt x="1678" y="1513974"/>
                          <a:pt x="-15654" y="1405567"/>
                          <a:pt x="0" y="1120170"/>
                        </a:cubicBezTo>
                        <a:cubicBezTo>
                          <a:pt x="15654" y="834773"/>
                          <a:pt x="-6230" y="741867"/>
                          <a:pt x="0" y="571516"/>
                        </a:cubicBezTo>
                        <a:cubicBezTo>
                          <a:pt x="6230" y="401165"/>
                          <a:pt x="-27424" y="17532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12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模型太大了放不下，如何进行分布式并行？模型和参数是怎么切分？有什么规律？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B09B65-593E-8D4C-A967-D632B5AD77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876" y="2039007"/>
            <a:ext cx="9241456" cy="41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2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不能只关注于分布式并行算法，更要关注分布式框架整体提供的服务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BC5C9-D1B7-114D-9815-702CB443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443" y="2039007"/>
            <a:ext cx="7997875" cy="42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6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6.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模型微调</a:t>
            </a:r>
          </a:p>
        </p:txBody>
      </p:sp>
    </p:spTree>
    <p:extLst>
      <p:ext uri="{BB962C8B-B14F-4D97-AF65-F5344CB8AC3E}">
        <p14:creationId xmlns:p14="http://schemas.microsoft.com/office/powerpoint/2010/main" val="304417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7489633" y="2116091"/>
            <a:ext cx="160266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1602668"/>
                      <a:gd name="connsiteY0" fmla="*/ 0 h 2202539"/>
                      <a:gd name="connsiteX1" fmla="*/ 502169 w 1602668"/>
                      <a:gd name="connsiteY1" fmla="*/ 0 h 2202539"/>
                      <a:gd name="connsiteX2" fmla="*/ 1004339 w 1602668"/>
                      <a:gd name="connsiteY2" fmla="*/ 0 h 2202539"/>
                      <a:gd name="connsiteX3" fmla="*/ 1602668 w 1602668"/>
                      <a:gd name="connsiteY3" fmla="*/ 0 h 2202539"/>
                      <a:gd name="connsiteX4" fmla="*/ 1602668 w 1602668"/>
                      <a:gd name="connsiteY4" fmla="*/ 528609 h 2202539"/>
                      <a:gd name="connsiteX5" fmla="*/ 1602668 w 1602668"/>
                      <a:gd name="connsiteY5" fmla="*/ 1123295 h 2202539"/>
                      <a:gd name="connsiteX6" fmla="*/ 1602668 w 1602668"/>
                      <a:gd name="connsiteY6" fmla="*/ 1607853 h 2202539"/>
                      <a:gd name="connsiteX7" fmla="*/ 1602668 w 1602668"/>
                      <a:gd name="connsiteY7" fmla="*/ 2202539 h 2202539"/>
                      <a:gd name="connsiteX8" fmla="*/ 1068445 w 1602668"/>
                      <a:gd name="connsiteY8" fmla="*/ 2202539 h 2202539"/>
                      <a:gd name="connsiteX9" fmla="*/ 534223 w 1602668"/>
                      <a:gd name="connsiteY9" fmla="*/ 2202539 h 2202539"/>
                      <a:gd name="connsiteX10" fmla="*/ 0 w 1602668"/>
                      <a:gd name="connsiteY10" fmla="*/ 2202539 h 2202539"/>
                      <a:gd name="connsiteX11" fmla="*/ 0 w 1602668"/>
                      <a:gd name="connsiteY11" fmla="*/ 1629879 h 2202539"/>
                      <a:gd name="connsiteX12" fmla="*/ 0 w 1602668"/>
                      <a:gd name="connsiteY12" fmla="*/ 1145320 h 2202539"/>
                      <a:gd name="connsiteX13" fmla="*/ 0 w 1602668"/>
                      <a:gd name="connsiteY13" fmla="*/ 660762 h 2202539"/>
                      <a:gd name="connsiteX14" fmla="*/ 0 w 1602668"/>
                      <a:gd name="connsiteY14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602668" h="2202539" extrusionOk="0">
                        <a:moveTo>
                          <a:pt x="0" y="0"/>
                        </a:moveTo>
                        <a:cubicBezTo>
                          <a:pt x="228705" y="17648"/>
                          <a:pt x="358578" y="11634"/>
                          <a:pt x="502169" y="0"/>
                        </a:cubicBezTo>
                        <a:cubicBezTo>
                          <a:pt x="645760" y="-11634"/>
                          <a:pt x="889169" y="4248"/>
                          <a:pt x="1004339" y="0"/>
                        </a:cubicBezTo>
                        <a:cubicBezTo>
                          <a:pt x="1119509" y="-4248"/>
                          <a:pt x="1390489" y="16911"/>
                          <a:pt x="1602668" y="0"/>
                        </a:cubicBezTo>
                        <a:cubicBezTo>
                          <a:pt x="1611867" y="246187"/>
                          <a:pt x="1584458" y="337940"/>
                          <a:pt x="1602668" y="528609"/>
                        </a:cubicBezTo>
                        <a:cubicBezTo>
                          <a:pt x="1620878" y="719278"/>
                          <a:pt x="1611767" y="971729"/>
                          <a:pt x="1602668" y="1123295"/>
                        </a:cubicBezTo>
                        <a:cubicBezTo>
                          <a:pt x="1593569" y="1274861"/>
                          <a:pt x="1587207" y="1507798"/>
                          <a:pt x="1602668" y="1607853"/>
                        </a:cubicBezTo>
                        <a:cubicBezTo>
                          <a:pt x="1618129" y="1707908"/>
                          <a:pt x="1601860" y="1925027"/>
                          <a:pt x="1602668" y="2202539"/>
                        </a:cubicBezTo>
                        <a:cubicBezTo>
                          <a:pt x="1421852" y="2218719"/>
                          <a:pt x="1313206" y="2204255"/>
                          <a:pt x="1068445" y="2202539"/>
                        </a:cubicBezTo>
                        <a:cubicBezTo>
                          <a:pt x="823684" y="2200823"/>
                          <a:pt x="673030" y="2200480"/>
                          <a:pt x="534223" y="2202539"/>
                        </a:cubicBezTo>
                        <a:cubicBezTo>
                          <a:pt x="395416" y="2204598"/>
                          <a:pt x="139049" y="2178392"/>
                          <a:pt x="0" y="2202539"/>
                        </a:cubicBezTo>
                        <a:cubicBezTo>
                          <a:pt x="1661" y="1992929"/>
                          <a:pt x="-5213" y="1781249"/>
                          <a:pt x="0" y="1629879"/>
                        </a:cubicBezTo>
                        <a:cubicBezTo>
                          <a:pt x="5213" y="1478509"/>
                          <a:pt x="18829" y="1355462"/>
                          <a:pt x="0" y="1145320"/>
                        </a:cubicBezTo>
                        <a:cubicBezTo>
                          <a:pt x="-18829" y="935178"/>
                          <a:pt x="-14370" y="824354"/>
                          <a:pt x="0" y="660762"/>
                        </a:cubicBezTo>
                        <a:cubicBezTo>
                          <a:pt x="14370" y="497170"/>
                          <a:pt x="866" y="23685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0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全参微调跟预训练什么区别？低参微调有哪些典型算法？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0D074-F19C-2E4E-B903-39CE6F85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117" y="2251573"/>
            <a:ext cx="7233279" cy="37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2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715F7E-47A6-A243-86C8-F753C87A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5AD70E-F78F-AB4E-9F3D-2FE7F87E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78837"/>
          </a:xfrm>
        </p:spPr>
        <p:txBody>
          <a:bodyPr/>
          <a:lstStyle/>
          <a:p>
            <a:pPr algn="ctr"/>
            <a:r>
              <a:rPr lang="zh-CN" altLang="en-US" dirty="0"/>
              <a:t>指令微调和 </a:t>
            </a:r>
            <a:r>
              <a:rPr lang="en-US" altLang="zh-CN" dirty="0"/>
              <a:t>Prompt</a:t>
            </a:r>
            <a:r>
              <a:rPr lang="zh-CN" altLang="en-US" dirty="0"/>
              <a:t> 微调怎么区分？对大模型的学习和微调有哪些作用？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209470-ECD3-E349-B818-84CCB81A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60" y="2251573"/>
            <a:ext cx="8764041" cy="37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7.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大模型验证</a:t>
            </a:r>
          </a:p>
        </p:txBody>
      </p:sp>
    </p:spTree>
    <p:extLst>
      <p:ext uri="{BB962C8B-B14F-4D97-AF65-F5344CB8AC3E}">
        <p14:creationId xmlns:p14="http://schemas.microsoft.com/office/powerpoint/2010/main" val="6810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9212244" y="2106073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30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r>
              <a:rPr lang="zh-CN" altLang="en-US" dirty="0"/>
              <a:t>大模型缺乏统一的标准评价体系，各研究机构和高校争相推出自己的大模型 </a:t>
            </a:r>
            <a:r>
              <a:rPr lang="en-US" altLang="zh-CN" dirty="0"/>
              <a:t>Benchmark</a:t>
            </a:r>
            <a:r>
              <a:rPr lang="zh-CN" altLang="en-US" dirty="0"/>
              <a:t> 测评。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A781EA5-EF8D-1244-95F2-95CD147A3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739465"/>
              </p:ext>
            </p:extLst>
          </p:nvPr>
        </p:nvGraphicFramePr>
        <p:xfrm>
          <a:off x="913674" y="2139457"/>
          <a:ext cx="10369414" cy="82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55043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8014371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537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53799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新华社研究院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039739"/>
                  </a:ext>
                </a:extLst>
              </a:tr>
              <a:tr h="253799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FlagOPEN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FlagAI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、</a:t>
                      </a:r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FlagData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、</a:t>
                      </a:r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FlagEval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 北京智源研究院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94480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450753F-7EBE-8547-A97A-951FA5DF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6510"/>
              </p:ext>
            </p:extLst>
          </p:nvPr>
        </p:nvGraphicFramePr>
        <p:xfrm>
          <a:off x="913674" y="3442138"/>
          <a:ext cx="4803954" cy="29280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MMLU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加州大学伯克利分校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C-Eval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清华大学、上海交通大学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699650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CMMLU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上海交通大学、微软亚洲研究院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44474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OpenCompass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上海人工智能实验室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24449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MME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腾讯优图实验室、厦门大学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03973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KOLA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46627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AgentBench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清华大学、加州大学伯克利分校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3412570"/>
                  </a:ext>
                </a:extLst>
              </a:tr>
              <a:tr h="2455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AplacaEval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斯坦福大学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944808"/>
                  </a:ext>
                </a:extLst>
              </a:tr>
              <a:tr h="24558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GLUE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NLP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领域权威榜单，纽约大学、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DeepMind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174652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7DC098BB-78D2-4141-966D-A28DEA1F4DCB}"/>
              </a:ext>
            </a:extLst>
          </p:cNvPr>
          <p:cNvSpPr/>
          <p:nvPr/>
        </p:nvSpPr>
        <p:spPr>
          <a:xfrm>
            <a:off x="913674" y="30384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学术榜单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D46312-7C59-A84C-859D-1134FA801F36}"/>
              </a:ext>
            </a:extLst>
          </p:cNvPr>
          <p:cNvSpPr/>
          <p:nvPr/>
        </p:nvSpPr>
        <p:spPr>
          <a:xfrm>
            <a:off x="913674" y="175418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智库榜单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1DF450-1A4A-C14A-9B88-E85BF529B80E}"/>
              </a:ext>
            </a:extLst>
          </p:cNvPr>
          <p:cNvSpPr/>
          <p:nvPr/>
        </p:nvSpPr>
        <p:spPr>
          <a:xfrm>
            <a:off x="6393525" y="30384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企业榜单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E3A0AA7-5839-CB41-9132-B30668DA1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16804"/>
              </p:ext>
            </p:extLst>
          </p:nvPr>
        </p:nvGraphicFramePr>
        <p:xfrm>
          <a:off x="6393525" y="3442138"/>
          <a:ext cx="4803954" cy="148713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AGIEval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Big-Bench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 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Hard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谷歌研究院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699650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GSM8K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OpenAI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444747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HuamEval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OpenAI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244497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5BEF9241-3A57-624E-B3D6-37D2C50CD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95921"/>
              </p:ext>
            </p:extLst>
          </p:nvPr>
        </p:nvGraphicFramePr>
        <p:xfrm>
          <a:off x="6393525" y="5481051"/>
          <a:ext cx="4803954" cy="59485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29829">
                  <a:extLst>
                    <a:ext uri="{9D8B030D-6E8A-4147-A177-3AD203B41FA5}">
                      <a16:colId xmlns:a16="http://schemas.microsoft.com/office/drawing/2014/main" val="2943367545"/>
                    </a:ext>
                  </a:extLst>
                </a:gridCol>
                <a:gridCol w="3174125">
                  <a:extLst>
                    <a:ext uri="{9D8B030D-6E8A-4147-A177-3AD203B41FA5}">
                      <a16:colId xmlns:a16="http://schemas.microsoft.com/office/drawing/2014/main" val="1267020141"/>
                    </a:ext>
                  </a:extLst>
                </a:gridCol>
              </a:tblGrid>
              <a:tr h="2974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榜单</a:t>
                      </a:r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/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测评集名称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Owner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87901"/>
                  </a:ext>
                </a:extLst>
              </a:tr>
              <a:tr h="29742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err="1">
                          <a:latin typeface="Gill Sans MT" panose="020B0502020104020203" pitchFamily="34" charset="0"/>
                          <a:ea typeface="+mn-ea"/>
                        </a:rPr>
                        <a:t>SuperCLUE</a:t>
                      </a:r>
                      <a:endParaRPr lang="zh-CN" altLang="en-US" sz="1200" dirty="0"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Gill Sans MT" panose="020B0502020104020203" pitchFamily="34" charset="0"/>
                          <a:ea typeface="+mn-ea"/>
                        </a:rPr>
                        <a:t>CLUE</a:t>
                      </a:r>
                      <a:r>
                        <a:rPr lang="zh-CN" altLang="en-US" sz="1200" dirty="0">
                          <a:latin typeface="Gill Sans MT" panose="020B0502020104020203" pitchFamily="34" charset="0"/>
                          <a:ea typeface="+mn-ea"/>
                        </a:rPr>
                        <a:t>学术社区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599909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4AB0BAA9-1FD1-BB4E-9647-DF00348B7A0B}"/>
              </a:ext>
            </a:extLst>
          </p:cNvPr>
          <p:cNvSpPr/>
          <p:nvPr/>
        </p:nvSpPr>
        <p:spPr>
          <a:xfrm>
            <a:off x="6393525" y="50328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社区榜单</a:t>
            </a:r>
          </a:p>
        </p:txBody>
      </p:sp>
    </p:spTree>
    <p:extLst>
      <p:ext uri="{BB962C8B-B14F-4D97-AF65-F5344CB8AC3E}">
        <p14:creationId xmlns:p14="http://schemas.microsoft.com/office/powerpoint/2010/main" val="20301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系统全栈架构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CF9977-F7FE-7947-9DC7-CEFBB9D05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319" y="1439917"/>
            <a:ext cx="6928124" cy="46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评价体系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r>
              <a:rPr lang="zh-CN" altLang="en-US" dirty="0"/>
              <a:t>训练完一个大模型，</a:t>
            </a:r>
            <a:r>
              <a:rPr lang="en-US" altLang="zh-CN" dirty="0"/>
              <a:t>LOSS</a:t>
            </a:r>
            <a:r>
              <a:rPr lang="zh-CN" altLang="en-US" dirty="0"/>
              <a:t>有精度差异，如何系统性评价生成式模型的好坏？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6AD955-034D-BC4B-9F10-0D3340ED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21" y="2084990"/>
            <a:ext cx="8978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8.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大模型推理</a:t>
            </a:r>
          </a:p>
        </p:txBody>
      </p:sp>
    </p:spTree>
    <p:extLst>
      <p:ext uri="{BB962C8B-B14F-4D97-AF65-F5344CB8AC3E}">
        <p14:creationId xmlns:p14="http://schemas.microsoft.com/office/powerpoint/2010/main" val="96773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9212244" y="3185297"/>
            <a:ext cx="2642248" cy="1100137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642248"/>
                      <a:gd name="connsiteY0" fmla="*/ 0 h 1100137"/>
                      <a:gd name="connsiteX1" fmla="*/ 607717 w 2642248"/>
                      <a:gd name="connsiteY1" fmla="*/ 0 h 1100137"/>
                      <a:gd name="connsiteX2" fmla="*/ 1215434 w 2642248"/>
                      <a:gd name="connsiteY2" fmla="*/ 0 h 1100137"/>
                      <a:gd name="connsiteX3" fmla="*/ 1928841 w 2642248"/>
                      <a:gd name="connsiteY3" fmla="*/ 0 h 1100137"/>
                      <a:gd name="connsiteX4" fmla="*/ 2642248 w 2642248"/>
                      <a:gd name="connsiteY4" fmla="*/ 0 h 1100137"/>
                      <a:gd name="connsiteX5" fmla="*/ 2642248 w 2642248"/>
                      <a:gd name="connsiteY5" fmla="*/ 517064 h 1100137"/>
                      <a:gd name="connsiteX6" fmla="*/ 2642248 w 2642248"/>
                      <a:gd name="connsiteY6" fmla="*/ 1100137 h 1100137"/>
                      <a:gd name="connsiteX7" fmla="*/ 1981686 w 2642248"/>
                      <a:gd name="connsiteY7" fmla="*/ 1100137 h 1100137"/>
                      <a:gd name="connsiteX8" fmla="*/ 1400391 w 2642248"/>
                      <a:gd name="connsiteY8" fmla="*/ 1100137 h 1100137"/>
                      <a:gd name="connsiteX9" fmla="*/ 739829 w 2642248"/>
                      <a:gd name="connsiteY9" fmla="*/ 1100137 h 1100137"/>
                      <a:gd name="connsiteX10" fmla="*/ 0 w 2642248"/>
                      <a:gd name="connsiteY10" fmla="*/ 1100137 h 1100137"/>
                      <a:gd name="connsiteX11" fmla="*/ 0 w 2642248"/>
                      <a:gd name="connsiteY11" fmla="*/ 539067 h 1100137"/>
                      <a:gd name="connsiteX12" fmla="*/ 0 w 2642248"/>
                      <a:gd name="connsiteY12" fmla="*/ 0 h 110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42248" h="1100137" extrusionOk="0">
                        <a:moveTo>
                          <a:pt x="0" y="0"/>
                        </a:moveTo>
                        <a:cubicBezTo>
                          <a:pt x="266482" y="-61"/>
                          <a:pt x="415542" y="23874"/>
                          <a:pt x="607717" y="0"/>
                        </a:cubicBezTo>
                        <a:cubicBezTo>
                          <a:pt x="799892" y="-23874"/>
                          <a:pt x="1078290" y="-29110"/>
                          <a:pt x="1215434" y="0"/>
                        </a:cubicBezTo>
                        <a:cubicBezTo>
                          <a:pt x="1352578" y="29110"/>
                          <a:pt x="1654275" y="-2977"/>
                          <a:pt x="1928841" y="0"/>
                        </a:cubicBezTo>
                        <a:cubicBezTo>
                          <a:pt x="2203407" y="2977"/>
                          <a:pt x="2451114" y="-22309"/>
                          <a:pt x="2642248" y="0"/>
                        </a:cubicBezTo>
                        <a:cubicBezTo>
                          <a:pt x="2631503" y="256699"/>
                          <a:pt x="2634947" y="303923"/>
                          <a:pt x="2642248" y="517064"/>
                        </a:cubicBezTo>
                        <a:cubicBezTo>
                          <a:pt x="2649549" y="730205"/>
                          <a:pt x="2660771" y="815240"/>
                          <a:pt x="2642248" y="1100137"/>
                        </a:cubicBezTo>
                        <a:cubicBezTo>
                          <a:pt x="2486170" y="1126095"/>
                          <a:pt x="2159201" y="1116728"/>
                          <a:pt x="1981686" y="1100137"/>
                        </a:cubicBezTo>
                        <a:cubicBezTo>
                          <a:pt x="1804171" y="1083546"/>
                          <a:pt x="1673593" y="1105814"/>
                          <a:pt x="1400391" y="1100137"/>
                        </a:cubicBezTo>
                        <a:cubicBezTo>
                          <a:pt x="1127190" y="1094460"/>
                          <a:pt x="985699" y="1071825"/>
                          <a:pt x="739829" y="1100137"/>
                        </a:cubicBezTo>
                        <a:cubicBezTo>
                          <a:pt x="493959" y="1128449"/>
                          <a:pt x="302870" y="1072222"/>
                          <a:pt x="0" y="1100137"/>
                        </a:cubicBezTo>
                        <a:cubicBezTo>
                          <a:pt x="-23714" y="899346"/>
                          <a:pt x="8268" y="712720"/>
                          <a:pt x="0" y="539067"/>
                        </a:cubicBezTo>
                        <a:cubicBezTo>
                          <a:pt x="-8268" y="365414"/>
                          <a:pt x="-19116" y="163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19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EAEDE-8184-6D44-BD47-96A2ACD0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4D650E-2DAD-FE47-B0F6-5109B1FE1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1554"/>
            <a:ext cx="10963473" cy="589190"/>
          </a:xfrm>
        </p:spPr>
        <p:txBody>
          <a:bodyPr/>
          <a:lstStyle/>
          <a:p>
            <a:pPr algn="ctr"/>
            <a:r>
              <a:rPr lang="zh-CN" altLang="en-US" dirty="0"/>
              <a:t>训练完一个大模型，</a:t>
            </a:r>
            <a:r>
              <a:rPr lang="en-US" altLang="zh-CN" dirty="0"/>
              <a:t>LOSS</a:t>
            </a:r>
            <a:r>
              <a:rPr lang="zh-CN" altLang="en-US" dirty="0"/>
              <a:t>有精度差异，如何系统性评价生成式模型的精度情况？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E416B9-70B9-2D46-AA88-346A6E14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6" y="2009602"/>
            <a:ext cx="8858441" cy="39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3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9.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智能体</a:t>
            </a:r>
          </a:p>
        </p:txBody>
      </p:sp>
    </p:spTree>
    <p:extLst>
      <p:ext uri="{BB962C8B-B14F-4D97-AF65-F5344CB8AC3E}">
        <p14:creationId xmlns:p14="http://schemas.microsoft.com/office/powerpoint/2010/main" val="116390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b="1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5026D5E-C515-D340-832C-6D340F0601F4}"/>
              </a:ext>
            </a:extLst>
          </p:cNvPr>
          <p:cNvSpPr/>
          <p:nvPr/>
        </p:nvSpPr>
        <p:spPr>
          <a:xfrm>
            <a:off x="10853263" y="3684115"/>
            <a:ext cx="971328" cy="58641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971328"/>
                      <a:gd name="connsiteY0" fmla="*/ 0 h 586410"/>
                      <a:gd name="connsiteX1" fmla="*/ 466237 w 971328"/>
                      <a:gd name="connsiteY1" fmla="*/ 0 h 586410"/>
                      <a:gd name="connsiteX2" fmla="*/ 971328 w 971328"/>
                      <a:gd name="connsiteY2" fmla="*/ 0 h 586410"/>
                      <a:gd name="connsiteX3" fmla="*/ 971328 w 971328"/>
                      <a:gd name="connsiteY3" fmla="*/ 586410 h 586410"/>
                      <a:gd name="connsiteX4" fmla="*/ 505091 w 971328"/>
                      <a:gd name="connsiteY4" fmla="*/ 586410 h 586410"/>
                      <a:gd name="connsiteX5" fmla="*/ 0 w 971328"/>
                      <a:gd name="connsiteY5" fmla="*/ 586410 h 586410"/>
                      <a:gd name="connsiteX6" fmla="*/ 0 w 971328"/>
                      <a:gd name="connsiteY6" fmla="*/ 0 h 586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1328" h="586410" extrusionOk="0">
                        <a:moveTo>
                          <a:pt x="0" y="0"/>
                        </a:moveTo>
                        <a:cubicBezTo>
                          <a:pt x="113081" y="19612"/>
                          <a:pt x="369741" y="5163"/>
                          <a:pt x="466237" y="0"/>
                        </a:cubicBezTo>
                        <a:cubicBezTo>
                          <a:pt x="562733" y="-5163"/>
                          <a:pt x="807136" y="5430"/>
                          <a:pt x="971328" y="0"/>
                        </a:cubicBezTo>
                        <a:cubicBezTo>
                          <a:pt x="962185" y="124237"/>
                          <a:pt x="954522" y="431845"/>
                          <a:pt x="971328" y="586410"/>
                        </a:cubicBezTo>
                        <a:cubicBezTo>
                          <a:pt x="802008" y="572379"/>
                          <a:pt x="689126" y="608253"/>
                          <a:pt x="505091" y="586410"/>
                        </a:cubicBezTo>
                        <a:cubicBezTo>
                          <a:pt x="321056" y="564567"/>
                          <a:pt x="216844" y="600210"/>
                          <a:pt x="0" y="586410"/>
                        </a:cubicBezTo>
                        <a:cubicBezTo>
                          <a:pt x="-26690" y="431113"/>
                          <a:pt x="20171" y="122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24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FFB0A6-E63A-6B45-9DCC-DA96001A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179D25-B478-C94F-999D-6DBE80914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pPr algn="ctr"/>
            <a:r>
              <a:rPr lang="en-US" altLang="zh-CN" dirty="0"/>
              <a:t>GAI</a:t>
            </a:r>
            <a:r>
              <a:rPr lang="zh-CN" altLang="en-US" dirty="0"/>
              <a:t>是持续学习、终身学习，大模型最终形态给</a:t>
            </a:r>
            <a:r>
              <a:rPr lang="en-US" altLang="zh-CN" dirty="0"/>
              <a:t>GAI</a:t>
            </a:r>
            <a:r>
              <a:rPr lang="zh-CN" altLang="en-US" dirty="0"/>
              <a:t>提供基座，实现智能体自学习需要哪些技术？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854AF3-E678-8244-A38B-55D21D14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782" y="2009498"/>
            <a:ext cx="7403197" cy="43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45393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Review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5825785" y="4444777"/>
            <a:ext cx="5880661" cy="1808878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16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6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6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B7FA37B-C34C-BE47-86EE-05DB6FD29302}"/>
              </a:ext>
            </a:extLst>
          </p:cNvPr>
          <p:cNvSpPr/>
          <p:nvPr/>
        </p:nvSpPr>
        <p:spPr>
          <a:xfrm>
            <a:off x="421556" y="1397711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DE7E73E-4283-5046-A266-0472778AF83B}"/>
              </a:ext>
            </a:extLst>
          </p:cNvPr>
          <p:cNvSpPr/>
          <p:nvPr/>
        </p:nvSpPr>
        <p:spPr>
          <a:xfrm>
            <a:off x="2746492" y="1397711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2883F28-ADB8-FC4A-8843-51CFE1BCE64D}"/>
              </a:ext>
            </a:extLst>
          </p:cNvPr>
          <p:cNvSpPr/>
          <p:nvPr/>
        </p:nvSpPr>
        <p:spPr>
          <a:xfrm>
            <a:off x="5535239" y="1397711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05C699E-B7F1-9744-BAB9-425579B68C94}"/>
              </a:ext>
            </a:extLst>
          </p:cNvPr>
          <p:cNvSpPr/>
          <p:nvPr/>
        </p:nvSpPr>
        <p:spPr>
          <a:xfrm>
            <a:off x="9318672" y="1397711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4BEF9CA-8A3B-C346-85C2-3C5293F268C7}"/>
              </a:ext>
            </a:extLst>
          </p:cNvPr>
          <p:cNvSpPr/>
          <p:nvPr/>
        </p:nvSpPr>
        <p:spPr>
          <a:xfrm>
            <a:off x="2760020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8CF374-298F-4643-AA60-E92991FC689C}"/>
              </a:ext>
            </a:extLst>
          </p:cNvPr>
          <p:cNvSpPr/>
          <p:nvPr/>
        </p:nvSpPr>
        <p:spPr>
          <a:xfrm>
            <a:off x="2760018" y="2960840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0D1883-1284-FC47-A02D-7B8BCBB816B5}"/>
              </a:ext>
            </a:extLst>
          </p:cNvPr>
          <p:cNvSpPr/>
          <p:nvPr/>
        </p:nvSpPr>
        <p:spPr>
          <a:xfrm>
            <a:off x="427873" y="1894807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B518161-DE4B-3E42-B65F-E1D86BC1593B}"/>
              </a:ext>
            </a:extLst>
          </p:cNvPr>
          <p:cNvSpPr/>
          <p:nvPr/>
        </p:nvSpPr>
        <p:spPr>
          <a:xfrm>
            <a:off x="427873" y="2324231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3D25A5FB-206D-0046-994E-FD7B2D937B45}"/>
              </a:ext>
            </a:extLst>
          </p:cNvPr>
          <p:cNvSpPr/>
          <p:nvPr/>
        </p:nvSpPr>
        <p:spPr>
          <a:xfrm>
            <a:off x="548318" y="2490250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137DC087-56F8-0645-886D-69271862FED1}"/>
              </a:ext>
            </a:extLst>
          </p:cNvPr>
          <p:cNvSpPr/>
          <p:nvPr/>
        </p:nvSpPr>
        <p:spPr>
          <a:xfrm>
            <a:off x="548318" y="296405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C33F08DE-4C80-0940-8475-EFEA3C001454}"/>
              </a:ext>
            </a:extLst>
          </p:cNvPr>
          <p:cNvSpPr/>
          <p:nvPr/>
        </p:nvSpPr>
        <p:spPr>
          <a:xfrm>
            <a:off x="548318" y="3437857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D0B28A-E9F1-784C-A69D-507E1F19F98E}"/>
              </a:ext>
            </a:extLst>
          </p:cNvPr>
          <p:cNvSpPr/>
          <p:nvPr/>
        </p:nvSpPr>
        <p:spPr>
          <a:xfrm>
            <a:off x="2760019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382B2B1A-00B6-7542-AFC2-E337921FF244}"/>
              </a:ext>
            </a:extLst>
          </p:cNvPr>
          <p:cNvSpPr/>
          <p:nvPr/>
        </p:nvSpPr>
        <p:spPr>
          <a:xfrm>
            <a:off x="2760019" y="3389790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2E8A77A-06EF-394A-9334-E69D189EFC8A}"/>
              </a:ext>
            </a:extLst>
          </p:cNvPr>
          <p:cNvSpPr/>
          <p:nvPr/>
        </p:nvSpPr>
        <p:spPr>
          <a:xfrm>
            <a:off x="2862160" y="2425243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EB1F2C3-2513-9241-B6CF-5810B0F7B2F0}"/>
              </a:ext>
            </a:extLst>
          </p:cNvPr>
          <p:cNvSpPr/>
          <p:nvPr/>
        </p:nvSpPr>
        <p:spPr>
          <a:xfrm>
            <a:off x="3573246" y="2425243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57B06F1-5C03-CF45-B553-5E34783C5B04}"/>
              </a:ext>
            </a:extLst>
          </p:cNvPr>
          <p:cNvSpPr/>
          <p:nvPr/>
        </p:nvSpPr>
        <p:spPr>
          <a:xfrm>
            <a:off x="4386472" y="2425243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7BB5616-6B32-C34E-9DE2-DB6BA3CF4ED3}"/>
              </a:ext>
            </a:extLst>
          </p:cNvPr>
          <p:cNvSpPr/>
          <p:nvPr/>
        </p:nvSpPr>
        <p:spPr>
          <a:xfrm>
            <a:off x="2866865" y="3486811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0244B581-A1C8-1547-9EE1-0A244960E357}"/>
              </a:ext>
            </a:extLst>
          </p:cNvPr>
          <p:cNvSpPr/>
          <p:nvPr/>
        </p:nvSpPr>
        <p:spPr>
          <a:xfrm>
            <a:off x="3914381" y="3486811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EAE6DFFE-11A2-0843-BDCB-3C8A4B87CD7A}"/>
              </a:ext>
            </a:extLst>
          </p:cNvPr>
          <p:cNvSpPr/>
          <p:nvPr/>
        </p:nvSpPr>
        <p:spPr>
          <a:xfrm>
            <a:off x="8978459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51B5F0-22B2-234C-93F9-9548B685B010}"/>
              </a:ext>
            </a:extLst>
          </p:cNvPr>
          <p:cNvSpPr/>
          <p:nvPr/>
        </p:nvSpPr>
        <p:spPr>
          <a:xfrm>
            <a:off x="5557030" y="1894807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9ADCFF4-4787-ED42-A62F-759402A06C40}"/>
              </a:ext>
            </a:extLst>
          </p:cNvPr>
          <p:cNvSpPr/>
          <p:nvPr/>
        </p:nvSpPr>
        <p:spPr>
          <a:xfrm>
            <a:off x="5557025" y="2324231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AFB0CF08-B591-E541-B0F9-3A2B87446D1F}"/>
              </a:ext>
            </a:extLst>
          </p:cNvPr>
          <p:cNvSpPr/>
          <p:nvPr/>
        </p:nvSpPr>
        <p:spPr>
          <a:xfrm>
            <a:off x="567747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1CBEC53F-D730-AC44-A9BE-E15B1BB47C52}"/>
              </a:ext>
            </a:extLst>
          </p:cNvPr>
          <p:cNvSpPr/>
          <p:nvPr/>
        </p:nvSpPr>
        <p:spPr>
          <a:xfrm>
            <a:off x="5677470" y="3438171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DBCB7D-3E2D-4C48-BAEA-2FBADDB49E8D}"/>
              </a:ext>
            </a:extLst>
          </p:cNvPr>
          <p:cNvSpPr/>
          <p:nvPr/>
        </p:nvSpPr>
        <p:spPr>
          <a:xfrm>
            <a:off x="7656792" y="1894807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E9462AC-2B17-F94F-9F8F-3746C2A687E3}"/>
              </a:ext>
            </a:extLst>
          </p:cNvPr>
          <p:cNvSpPr/>
          <p:nvPr/>
        </p:nvSpPr>
        <p:spPr>
          <a:xfrm>
            <a:off x="7656792" y="2324231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E13639C-0193-CE45-B971-5B460F6FAC2B}"/>
              </a:ext>
            </a:extLst>
          </p:cNvPr>
          <p:cNvSpPr/>
          <p:nvPr/>
        </p:nvSpPr>
        <p:spPr>
          <a:xfrm>
            <a:off x="7775160" y="2488958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5FEDDC7-FF3F-A74F-A4B0-0ABDC51B5FAD}"/>
              </a:ext>
            </a:extLst>
          </p:cNvPr>
          <p:cNvSpPr/>
          <p:nvPr/>
        </p:nvSpPr>
        <p:spPr>
          <a:xfrm>
            <a:off x="7775160" y="296276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75119C71-7C7E-D442-B897-20B0BA7FA4E1}"/>
              </a:ext>
            </a:extLst>
          </p:cNvPr>
          <p:cNvSpPr/>
          <p:nvPr/>
        </p:nvSpPr>
        <p:spPr>
          <a:xfrm>
            <a:off x="7775160" y="3436565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0667C44E-C439-E444-A0A6-4E83F6E00CEB}"/>
              </a:ext>
            </a:extLst>
          </p:cNvPr>
          <p:cNvSpPr/>
          <p:nvPr/>
        </p:nvSpPr>
        <p:spPr>
          <a:xfrm>
            <a:off x="6180320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860940CA-21A9-0F4B-BBF3-016D5BE0FCA7}"/>
              </a:ext>
            </a:extLst>
          </p:cNvPr>
          <p:cNvSpPr/>
          <p:nvPr/>
        </p:nvSpPr>
        <p:spPr>
          <a:xfrm>
            <a:off x="6683169" y="2435076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CB0C1DE-B381-344D-B70A-A0284B6C2CFA}"/>
              </a:ext>
            </a:extLst>
          </p:cNvPr>
          <p:cNvSpPr/>
          <p:nvPr/>
        </p:nvSpPr>
        <p:spPr>
          <a:xfrm>
            <a:off x="5677471" y="2989275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1503D0-FDF0-3A42-882A-D3E790721140}"/>
              </a:ext>
            </a:extLst>
          </p:cNvPr>
          <p:cNvSpPr/>
          <p:nvPr/>
        </p:nvSpPr>
        <p:spPr>
          <a:xfrm>
            <a:off x="7172186" y="2494591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A2226D2-19DB-DA4C-8D7C-B2B0A29C3327}"/>
              </a:ext>
            </a:extLst>
          </p:cNvPr>
          <p:cNvSpPr/>
          <p:nvPr/>
        </p:nvSpPr>
        <p:spPr>
          <a:xfrm>
            <a:off x="9340446" y="1894807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99D05E9-5BD3-4146-81E6-019432DF344D}"/>
              </a:ext>
            </a:extLst>
          </p:cNvPr>
          <p:cNvSpPr/>
          <p:nvPr/>
        </p:nvSpPr>
        <p:spPr>
          <a:xfrm>
            <a:off x="9340444" y="294701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A3CFBDA-BAC3-E244-8D46-19BC0242EA0A}"/>
              </a:ext>
            </a:extLst>
          </p:cNvPr>
          <p:cNvSpPr/>
          <p:nvPr/>
        </p:nvSpPr>
        <p:spPr>
          <a:xfrm>
            <a:off x="9340445" y="2324231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F48333DD-2885-A94C-89AF-E280F826D76F}"/>
              </a:ext>
            </a:extLst>
          </p:cNvPr>
          <p:cNvSpPr/>
          <p:nvPr/>
        </p:nvSpPr>
        <p:spPr>
          <a:xfrm>
            <a:off x="9442586" y="2421251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8B37422-B2BB-B643-B774-18028042D550}"/>
              </a:ext>
            </a:extLst>
          </p:cNvPr>
          <p:cNvSpPr/>
          <p:nvPr/>
        </p:nvSpPr>
        <p:spPr>
          <a:xfrm>
            <a:off x="10153672" y="2421251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7C753BE8-2BE1-B64D-9090-0E2EA2D11544}"/>
              </a:ext>
            </a:extLst>
          </p:cNvPr>
          <p:cNvSpPr/>
          <p:nvPr/>
        </p:nvSpPr>
        <p:spPr>
          <a:xfrm>
            <a:off x="10966898" y="2421251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871000AA-659E-DB41-99FF-54AE611A6E7A}"/>
              </a:ext>
            </a:extLst>
          </p:cNvPr>
          <p:cNvSpPr/>
          <p:nvPr/>
        </p:nvSpPr>
        <p:spPr>
          <a:xfrm>
            <a:off x="9340444" y="3378658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E5925B84-E225-B14F-A03C-89D541A1F822}"/>
              </a:ext>
            </a:extLst>
          </p:cNvPr>
          <p:cNvSpPr/>
          <p:nvPr/>
        </p:nvSpPr>
        <p:spPr>
          <a:xfrm>
            <a:off x="9442585" y="3475678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A5E87E8F-6303-924F-BDB6-046A15D4C5BE}"/>
              </a:ext>
            </a:extLst>
          </p:cNvPr>
          <p:cNvSpPr/>
          <p:nvPr/>
        </p:nvSpPr>
        <p:spPr>
          <a:xfrm>
            <a:off x="10153671" y="3475678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BD6F21FA-08FA-514A-A24D-E241D01A7596}"/>
              </a:ext>
            </a:extLst>
          </p:cNvPr>
          <p:cNvSpPr/>
          <p:nvPr/>
        </p:nvSpPr>
        <p:spPr>
          <a:xfrm>
            <a:off x="10966897" y="3475678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b="1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0" name="右箭头 49">
            <a:extLst>
              <a:ext uri="{FF2B5EF4-FFF2-40B4-BE49-F238E27FC236}">
                <a16:creationId xmlns:a16="http://schemas.microsoft.com/office/drawing/2014/main" id="{64E6EB4C-CAAA-CB4B-9B55-E75DEC7906C8}"/>
              </a:ext>
            </a:extLst>
          </p:cNvPr>
          <p:cNvSpPr/>
          <p:nvPr/>
        </p:nvSpPr>
        <p:spPr>
          <a:xfrm>
            <a:off x="5195023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右箭头 50">
            <a:extLst>
              <a:ext uri="{FF2B5EF4-FFF2-40B4-BE49-F238E27FC236}">
                <a16:creationId xmlns:a16="http://schemas.microsoft.com/office/drawing/2014/main" id="{560DFA95-EC00-4246-AEE0-A9344ABF93EB}"/>
              </a:ext>
            </a:extLst>
          </p:cNvPr>
          <p:cNvSpPr/>
          <p:nvPr/>
        </p:nvSpPr>
        <p:spPr>
          <a:xfrm>
            <a:off x="2406276" y="1447487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曲线连接符 51">
            <a:extLst>
              <a:ext uri="{FF2B5EF4-FFF2-40B4-BE49-F238E27FC236}">
                <a16:creationId xmlns:a16="http://schemas.microsoft.com/office/drawing/2014/main" id="{3E4ED6F1-3F81-AF43-A926-96F8327283A6}"/>
              </a:ext>
            </a:extLst>
          </p:cNvPr>
          <p:cNvCxnSpPr>
            <a:stCxn id="49" idx="2"/>
            <a:endCxn id="32" idx="2"/>
          </p:cNvCxnSpPr>
          <p:nvPr/>
        </p:nvCxnSpPr>
        <p:spPr>
          <a:xfrm rot="5400000">
            <a:off x="9749281" y="2370420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438C43D-EE31-5247-950A-36E8B3E02E07}"/>
              </a:ext>
            </a:extLst>
          </p:cNvPr>
          <p:cNvSpPr/>
          <p:nvPr/>
        </p:nvSpPr>
        <p:spPr>
          <a:xfrm>
            <a:off x="516788" y="4737027"/>
            <a:ext cx="5277468" cy="134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en-US" altLang="zh-CN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AI</a:t>
            </a: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集群建设：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计算、通信、存储的建设 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大模型算法：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从传统 </a:t>
            </a:r>
            <a:r>
              <a:rPr lang="en-US" altLang="zh-CN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NLP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到预训练 </a:t>
            </a:r>
            <a:r>
              <a:rPr lang="en-US" altLang="zh-CN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LLM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 大模型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  <a:p>
            <a:pPr marL="457200" indent="-45720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71B2FF"/>
              </a:buClr>
              <a:buFont typeface="+mj-lt"/>
              <a:buAutoNum type="arabicPeriod"/>
            </a:pPr>
            <a:r>
              <a:rPr lang="zh-CN" altLang="en-US" sz="1400" b="1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大模型训练：</a:t>
            </a:r>
            <a:r>
              <a:rPr lang="zh-CN" altLang="en-US" sz="1400" kern="0" spc="1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微软雅黑" pitchFamily="34" charset="-122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1400" kern="0" spc="1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微软雅黑" pitchFamily="34" charset="-122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019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1616" y="1229709"/>
            <a:ext cx="6573529" cy="523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3690EC-3DD7-4E46-8391-F2E9843B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系统技术栈</a:t>
            </a:r>
          </a:p>
        </p:txBody>
      </p:sp>
      <p:graphicFrame>
        <p:nvGraphicFramePr>
          <p:cNvPr id="10" name="内容占位符 8">
            <a:extLst>
              <a:ext uri="{FF2B5EF4-FFF2-40B4-BE49-F238E27FC236}">
                <a16:creationId xmlns:a16="http://schemas.microsoft.com/office/drawing/2014/main" id="{364B27E0-49A0-3340-AADD-07ED0CB05A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92395463"/>
              </p:ext>
            </p:extLst>
          </p:nvPr>
        </p:nvGraphicFramePr>
        <p:xfrm>
          <a:off x="616643" y="1334811"/>
          <a:ext cx="10963475" cy="5044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8">
                  <a:extLst>
                    <a:ext uri="{9D8B030D-6E8A-4147-A177-3AD203B41FA5}">
                      <a16:colId xmlns:a16="http://schemas.microsoft.com/office/drawing/2014/main" val="4095672458"/>
                    </a:ext>
                  </a:extLst>
                </a:gridCol>
                <a:gridCol w="1509342">
                  <a:extLst>
                    <a:ext uri="{9D8B030D-6E8A-4147-A177-3AD203B41FA5}">
                      <a16:colId xmlns:a16="http://schemas.microsoft.com/office/drawing/2014/main" val="1334876058"/>
                    </a:ext>
                  </a:extLst>
                </a:gridCol>
                <a:gridCol w="2300627">
                  <a:extLst>
                    <a:ext uri="{9D8B030D-6E8A-4147-A177-3AD203B41FA5}">
                      <a16:colId xmlns:a16="http://schemas.microsoft.com/office/drawing/2014/main" val="325018495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083928213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757655696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1031229002"/>
                    </a:ext>
                  </a:extLst>
                </a:gridCol>
              </a:tblGrid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应用算法（</a:t>
                      </a:r>
                      <a:r>
                        <a:rPr lang="en-US" altLang="zh-CN" sz="1000" b="1" dirty="0"/>
                        <a:t>Algorithm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领域算法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 err="1"/>
                        <a:t>LLaMA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GPT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GLM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BLOOM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Reinforce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Learning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44119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开发编程（</a:t>
                      </a:r>
                      <a:r>
                        <a:rPr lang="en-US" altLang="zh-CN" sz="1000" b="1" dirty="0"/>
                        <a:t>Development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集成开发环境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编程环境：</a:t>
                      </a:r>
                      <a:r>
                        <a:rPr lang="en-US" altLang="zh-CN" sz="1000" dirty="0"/>
                        <a:t>VS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Code,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 err="1"/>
                        <a:t>Jupyter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Notebook,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PyCharm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64220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编程语言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与主流语言集成： </a:t>
                      </a:r>
                      <a:r>
                        <a:rPr lang="en-US" altLang="zh-CN" sz="1000" dirty="0"/>
                        <a:t>PyTorch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Tensorflow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etc.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inside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Python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645"/>
                  </a:ext>
                </a:extLst>
              </a:tr>
              <a:tr h="360355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使能（</a:t>
                      </a:r>
                      <a:r>
                        <a:rPr lang="en-US" altLang="zh-CN" sz="1000" b="1" dirty="0"/>
                        <a:t>Enable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分布式框架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张量并行、数据并行、流水并行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张量数据库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RLHF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Prompt/Instruct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Engineer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60072"/>
                  </a:ext>
                </a:extLst>
              </a:tr>
              <a:tr h="360355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框架（</a:t>
                      </a:r>
                      <a:r>
                        <a:rPr lang="en-US" altLang="zh-CN" sz="1000" b="1" dirty="0"/>
                        <a:t>Frameworks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b="1" dirty="0"/>
                        <a:t>AI</a:t>
                      </a:r>
                      <a:r>
                        <a:rPr lang="zh-CN" altLang="en-US" sz="1000" b="1" dirty="0"/>
                        <a:t>框架、推理引擎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中间表达（</a:t>
                      </a:r>
                      <a:r>
                        <a:rPr lang="en-US" altLang="zh-CN" sz="1000" dirty="0"/>
                        <a:t>IR</a:t>
                      </a:r>
                      <a:r>
                        <a:rPr lang="zh-CN" altLang="en-US" sz="1000" dirty="0"/>
                        <a:t>）、前端 </a:t>
                      </a:r>
                      <a:r>
                        <a:rPr lang="en-US" altLang="zh-CN" sz="1000" dirty="0"/>
                        <a:t>API</a:t>
                      </a:r>
                      <a:r>
                        <a:rPr lang="zh-CN" altLang="en-US" sz="1000" dirty="0"/>
                        <a:t>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编译优化（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图优化与图执行调度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推理优化</a:t>
                      </a:r>
                    </a:p>
                  </a:txBody>
                  <a:tcPr marL="123825" marR="123825" marT="57150" marB="5715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9557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基本数据结构：张量（</a:t>
                      </a:r>
                      <a:r>
                        <a:rPr lang="en-US" altLang="zh-CN" sz="1000" dirty="0"/>
                        <a:t>Tensor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词法、语法、语义分析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计算图动静统一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常量折叠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冗余节点消除等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68375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基本计算单元：有向无环图（</a:t>
                      </a:r>
                      <a:r>
                        <a:rPr lang="en-US" altLang="zh-CN" sz="1000" dirty="0"/>
                        <a:t>DAG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自动微分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计算图控制流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模型压缩：蒸馏剪枝与量化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8847"/>
                  </a:ext>
                </a:extLst>
              </a:tr>
              <a:tr h="360355">
                <a:tc rowSpan="5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异构与编译（</a:t>
                      </a:r>
                      <a:r>
                        <a:rPr lang="en-US" altLang="zh-CN" sz="1000" b="1" dirty="0"/>
                        <a:t>Compiler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zh-CN" altLang="en-US" sz="1000" b="1" dirty="0"/>
                        <a:t>编程编译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前端优化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数据格式布局转换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内存分配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公共表达式消除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91643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后端优化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代码优化、代码生成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算子循环优化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令和内存优化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6050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编程模型：</a:t>
                      </a:r>
                      <a:r>
                        <a:rPr lang="en-US" altLang="zh-CN" sz="1000" dirty="0"/>
                        <a:t>CUDA/Ascend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C/Band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编译器：</a:t>
                      </a:r>
                      <a:r>
                        <a:rPr lang="en-US" altLang="zh-CN" sz="1000" dirty="0"/>
                        <a:t>TVM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XLA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8384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LLVM/GCC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107421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底层通信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HCCL/NCCL</a:t>
                      </a:r>
                      <a:r>
                        <a:rPr lang="zh-CN" altLang="en-US" sz="1000" dirty="0"/>
                        <a:t>、通信原语、集合通信算法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77640"/>
                  </a:ext>
                </a:extLst>
              </a:tr>
              <a:tr h="360355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体系结构（</a:t>
                      </a:r>
                      <a:r>
                        <a:rPr lang="en-US" altLang="zh-CN" sz="1000" b="1" dirty="0"/>
                        <a:t>Architecture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计算节点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计算集群资源管理、作业调度、多级存储、千卡</a:t>
                      </a:r>
                      <a:r>
                        <a:rPr lang="en-US" altLang="zh-CN" sz="1000" dirty="0"/>
                        <a:t>/</a:t>
                      </a:r>
                      <a:r>
                        <a:rPr lang="zh-CN" altLang="en-US" sz="1000" dirty="0"/>
                        <a:t>万卡组网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2993409"/>
                  </a:ext>
                </a:extLst>
              </a:tr>
              <a:tr h="360355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底层硬件</a:t>
                      </a:r>
                    </a:p>
                  </a:txBody>
                  <a:tcPr anchor="ctr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芯片：</a:t>
                      </a:r>
                      <a:r>
                        <a:rPr lang="en-US" altLang="zh-CN" sz="1000" dirty="0"/>
                        <a:t>CPU/GPU/AISC/FPGA/TPU/NPU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网络加速器：</a:t>
                      </a:r>
                      <a:r>
                        <a:rPr lang="en-US" altLang="zh-CN" sz="1000" dirty="0"/>
                        <a:t>RDMA/IB/ROCK/NVLink/HCCS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2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54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118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1800" b="1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AI</a:t>
            </a: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集群建设：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计算、通信、存储的建设 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大模型数据集、数据处理、向量数据库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大模型算法：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从传统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NLP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到预训练 </a:t>
            </a:r>
            <a:r>
              <a:rPr lang="en-US" altLang="zh-CN" sz="1800" spc="100" dirty="0">
                <a:solidFill>
                  <a:srgbClr val="E4EBEA"/>
                </a:solidFill>
                <a:latin typeface="Gill Sans MT" panose="020B0502020104020203" pitchFamily="34" charset="0"/>
                <a:ea typeface="Cambria Math" panose="02040503050406030204" pitchFamily="18" charset="0"/>
                <a:cs typeface="Futura Medium" panose="020B0602020204020303" pitchFamily="34" charset="-79"/>
              </a:rPr>
              <a:t>LLM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大模型</a:t>
            </a:r>
            <a:endParaRPr lang="en-US" altLang="zh-CN" sz="1800" spc="100" dirty="0">
              <a:solidFill>
                <a:srgbClr val="E4EBEA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大模型训练：</a:t>
            </a:r>
            <a:r>
              <a:rPr lang="zh-CN" altLang="en-US" sz="1800" spc="100" dirty="0">
                <a:solidFill>
                  <a:srgbClr val="E4EBEA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大模型训练普通算法手段与稳定性分析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分布式并行：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模型并行、数据并行、优化器并行等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大模型微调：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全参微调、低参微调、指令微调算法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大模型推理：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量化压缩、长序列扩充推理、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Cache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方法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大模型评测：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NLP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CV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下游任务、测评方案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大模型智能体：</a:t>
            </a:r>
            <a:r>
              <a:rPr lang="en-US" altLang="zh-CN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RLHF</a:t>
            </a:r>
            <a:r>
              <a:rPr lang="zh-CN" altLang="en-US" sz="2400" spc="100" dirty="0">
                <a:solidFill>
                  <a:srgbClr val="595757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流程、智能体、终身学习 </a:t>
            </a:r>
            <a:endParaRPr lang="en-US" altLang="zh-CN" sz="2400" spc="100" dirty="0">
              <a:solidFill>
                <a:srgbClr val="595757"/>
              </a:solidFill>
              <a:latin typeface="Gill Sans MT" panose="020B0502020104020203" pitchFamily="34" charset="0"/>
              <a:ea typeface="Cambria Math" panose="02040503050406030204" pitchFamily="18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514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大模型全流程</a:t>
            </a:r>
          </a:p>
        </p:txBody>
      </p:sp>
    </p:spTree>
    <p:extLst>
      <p:ext uri="{BB962C8B-B14F-4D97-AF65-F5344CB8AC3E}">
        <p14:creationId xmlns:p14="http://schemas.microsoft.com/office/powerpoint/2010/main" val="77293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21617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分布式并行</a:t>
            </a:r>
          </a:p>
        </p:txBody>
      </p:sp>
    </p:spTree>
    <p:extLst>
      <p:ext uri="{BB962C8B-B14F-4D97-AF65-F5344CB8AC3E}">
        <p14:creationId xmlns:p14="http://schemas.microsoft.com/office/powerpoint/2010/main" val="22487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24778</TotalTime>
  <Words>2021</Words>
  <Application>Microsoft Macintosh PowerPoint</Application>
  <PresentationFormat>自定义</PresentationFormat>
  <Paragraphs>483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AI 系统全栈架构</vt:lpstr>
      <vt:lpstr>大模型 + AI系统全栈架构</vt:lpstr>
      <vt:lpstr>大模型 + AI 系统技术栈</vt:lpstr>
      <vt:lpstr>PowerPoint 演示文稿</vt:lpstr>
      <vt:lpstr>PowerPoint 演示文稿</vt:lpstr>
      <vt:lpstr>PowerPoint 演示文稿</vt:lpstr>
      <vt:lpstr>大模型业务全流程</vt:lpstr>
      <vt:lpstr>PowerPoint 演示文稿</vt:lpstr>
      <vt:lpstr>大模型业务全流程</vt:lpstr>
      <vt:lpstr>分布式并行</vt:lpstr>
      <vt:lpstr>分布式并行</vt:lpstr>
      <vt:lpstr>PowerPoint 演示文稿</vt:lpstr>
      <vt:lpstr>大模型业务全流程</vt:lpstr>
      <vt:lpstr>模型微调</vt:lpstr>
      <vt:lpstr>模型微调</vt:lpstr>
      <vt:lpstr>PowerPoint 演示文稿</vt:lpstr>
      <vt:lpstr>大模型业务全流程</vt:lpstr>
      <vt:lpstr>评价体系</vt:lpstr>
      <vt:lpstr>评价体系</vt:lpstr>
      <vt:lpstr>PowerPoint 演示文稿</vt:lpstr>
      <vt:lpstr>大模型业务全流程</vt:lpstr>
      <vt:lpstr>大模型推理</vt:lpstr>
      <vt:lpstr>PowerPoint 演示文稿</vt:lpstr>
      <vt:lpstr>大模型业务全流程</vt:lpstr>
      <vt:lpstr>Agent 智能体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8021</cp:revision>
  <cp:lastPrinted>2023-09-08T09:14:01Z</cp:lastPrinted>
  <dcterms:created xsi:type="dcterms:W3CDTF">2020-08-28T08:44:19Z</dcterms:created>
  <dcterms:modified xsi:type="dcterms:W3CDTF">2023-09-23T08:17:05Z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